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49.png" ContentType="image/png"/>
  <Override PartName="/ppt/media/image43.png" ContentType="image/png"/>
  <Override PartName="/ppt/media/image48.jpeg" ContentType="image/jpeg"/>
  <Override PartName="/ppt/media/image42.png" ContentType="image/png"/>
  <Override PartName="/ppt/media/image41.png" ContentType="image/png"/>
  <Override PartName="/ppt/media/image40.emf" ContentType="image/x-emf"/>
  <Override PartName="/ppt/media/image36.jpeg" ContentType="image/jpeg"/>
  <Override PartName="/ppt/media/image38.png" ContentType="image/png"/>
  <Override PartName="/ppt/media/image37.png" ContentType="image/png"/>
  <Override PartName="/ppt/media/image44.png" ContentType="image/png"/>
  <Override PartName="/ppt/media/image17.wmf" ContentType="image/x-wmf"/>
  <Override PartName="/ppt/media/image28.png" ContentType="image/png"/>
  <Override PartName="/ppt/media/image35.jpeg" ContentType="image/jpeg"/>
  <Override PartName="/ppt/media/image22.wmf" ContentType="image/x-wmf"/>
  <Override PartName="/ppt/media/image33.png" ContentType="image/png"/>
  <Override PartName="/ppt/media/image18.wmf" ContentType="image/x-wmf"/>
  <Override PartName="/ppt/media/image29.png" ContentType="image/png"/>
  <Override PartName="/ppt/media/image16.wmf" ContentType="image/x-wmf"/>
  <Override PartName="/ppt/media/image27.png" ContentType="image/png"/>
  <Override PartName="/ppt/media/image26.png" ContentType="image/png"/>
  <Override PartName="/ppt/media/image25.png" ContentType="image/png"/>
  <Override PartName="/ppt/media/image5.png" ContentType="image/png"/>
  <Override PartName="/ppt/media/image20.png" ContentType="image/png"/>
  <Override PartName="/ppt/media/image3.wmf" ContentType="image/x-wmf"/>
  <Override PartName="/ppt/media/image19.png" ContentType="image/png"/>
  <Override PartName="/ppt/media/image21.wmf" ContentType="image/x-wmf"/>
  <Override PartName="/ppt/media/image32.png" ContentType="image/png"/>
  <Override PartName="/ppt/media/image31.png" ContentType="image/png"/>
  <Override PartName="/ppt/media/image30.png" ContentType="image/png"/>
  <Override PartName="/ppt/media/image15.png" ContentType="image/png"/>
  <Override PartName="/ppt/media/image14.png" ContentType="image/png"/>
  <Override PartName="/ppt/media/image47.png" ContentType="image/png"/>
  <Override PartName="/ppt/media/image24.png" ContentType="image/png"/>
  <Override PartName="/ppt/media/image13.wmf" ContentType="image/x-wmf"/>
  <Override PartName="/ppt/media/image46.png" ContentType="image/png"/>
  <Override PartName="/ppt/media/image12.wmf" ContentType="image/x-wmf"/>
  <Override PartName="/ppt/media/image8.wmf" ContentType="image/x-wmf"/>
  <Override PartName="/ppt/media/image10.png" ContentType="image/png"/>
  <Override PartName="/ppt/media/image34.jpeg" ContentType="image/jpeg"/>
  <Override PartName="/ppt/media/image9.png" ContentType="image/png"/>
  <Override PartName="/ppt/media/image23.wmf" ContentType="image/x-wmf"/>
  <Override PartName="/ppt/media/image7.wmf" ContentType="image/x-wmf"/>
  <Override PartName="/ppt/media/image45.png" ContentType="image/png"/>
  <Override PartName="/ppt/media/image11.wmf" ContentType="image/x-wmf"/>
  <Override PartName="/ppt/media/image6.wmf" ContentType="image/x-wmf"/>
  <Override PartName="/ppt/media/image39.png" ContentType="image/png"/>
  <Override PartName="/ppt/media/image4.png" ContentType="image/png"/>
  <Override PartName="/ppt/media/image2.wmf" ContentType="image/x-wmf"/>
  <Override PartName="/ppt/media/image1.wmf" ContentType="image/x-wmf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19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19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76BAFFD-06C3-4DF9-8003-75299FDA29B2}" type="slidenum">
              <a:rPr lang="en-US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1296000" y="540288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>
                <a:latin typeface="Arial"/>
              </a:rPr>
              <a:t>Stretch to fit a line</a:t>
            </a:r>
            <a:endParaRPr/>
          </a:p>
          <a:p>
            <a:endParaRPr/>
          </a:p>
          <a:p>
            <a:r>
              <a:rPr lang="en-US" sz="2000" spc="-1">
                <a:latin typeface="Arial"/>
              </a:rPr>
              <a:t>Split into phonemes according to simple rules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</a:rPr>
              <a:t>Deezer and spotofy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4282200" y="10155240"/>
            <a:ext cx="32724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Banshis change within a song: usually from slow to fast.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Tenney and Polansky 1980</a:t>
            </a:r>
            <a:endParaRPr/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Cambouropoulos, 2001, 2006</a:t>
            </a:r>
            <a:endParaRPr/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Information Dynamics Of Music or IDyOM Pearce 2005, based on multiple viewpoints Conklin 1995</a:t>
            </a:r>
            <a:endParaRPr/>
          </a:p>
        </p:txBody>
      </p:sp>
      <p:sp>
        <p:nvSpPr>
          <p:cNvPr id="312" name="CustomShape 2"/>
          <p:cNvSpPr/>
          <p:nvPr/>
        </p:nvSpPr>
        <p:spPr>
          <a:xfrm>
            <a:off x="4282200" y="10155240"/>
            <a:ext cx="32724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Tenney and Polansky 1980</a:t>
            </a:r>
            <a:endParaRPr/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Cambouropoulos, 2001, 2006</a:t>
            </a:r>
            <a:endParaRPr/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Information Dynamics Of Music or IDyOM Pearce 2005, based on multiple viewpoints Conklin 1995</a:t>
            </a:r>
            <a:endParaRPr/>
          </a:p>
        </p:txBody>
      </p:sp>
      <p:sp>
        <p:nvSpPr>
          <p:cNvPr id="314" name="CustomShape 2"/>
          <p:cNvSpPr/>
          <p:nvPr/>
        </p:nvSpPr>
        <p:spPr>
          <a:xfrm>
            <a:off x="4282200" y="10155240"/>
            <a:ext cx="327240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Students to compare singing of two masters of same aria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wmf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5" descr=""/>
          <p:cNvPicPr/>
          <p:nvPr/>
        </p:nvPicPr>
        <p:blipFill>
          <a:blip r:embed="rId2"/>
          <a:stretch/>
        </p:blipFill>
        <p:spPr>
          <a:xfrm>
            <a:off x="504000" y="690480"/>
            <a:ext cx="4244040" cy="831240"/>
          </a:xfrm>
          <a:prstGeom prst="rect">
            <a:avLst/>
          </a:prstGeom>
          <a:ln>
            <a:noFill/>
          </a:ln>
        </p:spPr>
      </p:pic>
      <p:pic>
        <p:nvPicPr>
          <p:cNvPr id="1" name="Imagen 11" descr=""/>
          <p:cNvPicPr/>
          <p:nvPr/>
        </p:nvPicPr>
        <p:blipFill>
          <a:blip r:embed="rId3"/>
          <a:stretch/>
        </p:blipFill>
        <p:spPr>
          <a:xfrm>
            <a:off x="0" y="2142720"/>
            <a:ext cx="10077480" cy="28440"/>
          </a:xfrm>
          <a:prstGeom prst="rect">
            <a:avLst/>
          </a:prstGeom>
          <a:ln>
            <a:noFill/>
          </a:ln>
        </p:spPr>
      </p:pic>
      <p:pic>
        <p:nvPicPr>
          <p:cNvPr id="2" name="Imagen 1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7480" cy="9576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4120" cy="515160"/>
          </a:xfrm>
          <a:prstGeom prst="rect">
            <a:avLst/>
          </a:prstGeom>
          <a:ln>
            <a:noFill/>
          </a:ln>
        </p:spPr>
      </p:pic>
      <p:pic>
        <p:nvPicPr>
          <p:cNvPr id="40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7480" cy="28440"/>
          </a:xfrm>
          <a:prstGeom prst="rect">
            <a:avLst/>
          </a:prstGeom>
          <a:ln>
            <a:noFill/>
          </a:ln>
        </p:spPr>
      </p:pic>
      <p:pic>
        <p:nvPicPr>
          <p:cNvPr id="41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7480" cy="9576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4480" cy="515520"/>
          </a:xfrm>
          <a:prstGeom prst="rect">
            <a:avLst/>
          </a:prstGeom>
          <a:ln>
            <a:noFill/>
          </a:ln>
        </p:spPr>
      </p:pic>
      <p:pic>
        <p:nvPicPr>
          <p:cNvPr id="79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7840" cy="28800"/>
          </a:xfrm>
          <a:prstGeom prst="rect">
            <a:avLst/>
          </a:prstGeom>
          <a:ln>
            <a:noFill/>
          </a:ln>
        </p:spPr>
      </p:pic>
      <p:pic>
        <p:nvPicPr>
          <p:cNvPr id="80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7840" cy="9612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4480" cy="515520"/>
          </a:xfrm>
          <a:prstGeom prst="rect">
            <a:avLst/>
          </a:prstGeom>
          <a:ln>
            <a:noFill/>
          </a:ln>
        </p:spPr>
      </p:pic>
      <p:pic>
        <p:nvPicPr>
          <p:cNvPr id="118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7840" cy="28800"/>
          </a:xfrm>
          <a:prstGeom prst="rect">
            <a:avLst/>
          </a:prstGeom>
          <a:ln>
            <a:noFill/>
          </a:ln>
        </p:spPr>
      </p:pic>
      <p:pic>
        <p:nvPicPr>
          <p:cNvPr id="119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7840" cy="96120"/>
          </a:xfrm>
          <a:prstGeom prst="rect">
            <a:avLst/>
          </a:prstGeom>
          <a:ln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n 22" descr=""/>
          <p:cNvPicPr/>
          <p:nvPr/>
        </p:nvPicPr>
        <p:blipFill>
          <a:blip r:embed="rId2"/>
          <a:stretch/>
        </p:blipFill>
        <p:spPr>
          <a:xfrm>
            <a:off x="505440" y="6903000"/>
            <a:ext cx="2634480" cy="515520"/>
          </a:xfrm>
          <a:prstGeom prst="rect">
            <a:avLst/>
          </a:prstGeom>
          <a:ln>
            <a:noFill/>
          </a:ln>
        </p:spPr>
      </p:pic>
      <p:pic>
        <p:nvPicPr>
          <p:cNvPr id="157" name="Imagen 6" descr=""/>
          <p:cNvPicPr/>
          <p:nvPr/>
        </p:nvPicPr>
        <p:blipFill>
          <a:blip r:embed="rId3"/>
          <a:stretch/>
        </p:blipFill>
        <p:spPr>
          <a:xfrm>
            <a:off x="0" y="6701400"/>
            <a:ext cx="10077840" cy="28800"/>
          </a:xfrm>
          <a:prstGeom prst="rect">
            <a:avLst/>
          </a:prstGeom>
          <a:ln>
            <a:noFill/>
          </a:ln>
        </p:spPr>
      </p:pic>
      <p:pic>
        <p:nvPicPr>
          <p:cNvPr id="158" name="Imagen 8" descr=""/>
          <p:cNvPicPr/>
          <p:nvPr/>
        </p:nvPicPr>
        <p:blipFill>
          <a:blip r:embed="rId4"/>
          <a:stretch/>
        </p:blipFill>
        <p:spPr>
          <a:xfrm>
            <a:off x="0" y="-1080"/>
            <a:ext cx="10077840" cy="96120"/>
          </a:xfrm>
          <a:prstGeom prst="rect">
            <a:avLst/>
          </a:prstGeom>
          <a:ln>
            <a:noFill/>
          </a:ln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emf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4000" y="2801520"/>
            <a:ext cx="9069480" cy="129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Automatic Alignment of Long Syllables in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Cappella Beijing Opera</a:t>
            </a:r>
            <a:endParaRPr/>
          </a:p>
        </p:txBody>
      </p:sp>
      <p:sp>
        <p:nvSpPr>
          <p:cNvPr id="201" name="CustomShape 2"/>
          <p:cNvSpPr/>
          <p:nvPr/>
        </p:nvSpPr>
        <p:spPr>
          <a:xfrm>
            <a:off x="504000" y="4317480"/>
            <a:ext cx="9069480" cy="12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Georgi Dzhambazov, Yile Yang, Rafael Caro, Xavier Serra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CompMusic Project – Universitat Pompeu Fabra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georgi.dzhambazov@upf.edu</a:t>
            </a:r>
            <a:endParaRPr/>
          </a:p>
        </p:txBody>
      </p:sp>
      <p:sp>
        <p:nvSpPr>
          <p:cNvPr id="202" name="CustomShape 3"/>
          <p:cNvSpPr/>
          <p:nvPr/>
        </p:nvSpPr>
        <p:spPr>
          <a:xfrm>
            <a:off x="503640" y="5634000"/>
            <a:ext cx="906948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6th International Workshop on Folk Music Analysis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Dublin Institute of Technology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 June 2016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Syllable reference durations: model from score?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458280" y="1402560"/>
            <a:ext cx="3656160" cy="18410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6309360" y="1737360"/>
            <a:ext cx="2875680" cy="1460520"/>
          </a:xfrm>
          <a:prstGeom prst="rect">
            <a:avLst/>
          </a:prstGeom>
          <a:ln>
            <a:noFill/>
          </a:ln>
        </p:spPr>
      </p:pic>
      <p:sp>
        <p:nvSpPr>
          <p:cNvPr id="241" name="Line 3"/>
          <p:cNvSpPr/>
          <p:nvPr/>
        </p:nvSpPr>
        <p:spPr>
          <a:xfrm>
            <a:off x="5120640" y="2286000"/>
            <a:ext cx="8229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137880" y="172440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(Dzhambazov et al. 2015)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Restriction: need of score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Syllable reference durations: model from training data?</a:t>
            </a:r>
            <a:endParaRPr/>
          </a:p>
        </p:txBody>
      </p:sp>
      <p:sp>
        <p:nvSpPr>
          <p:cNvPr id="244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558480" y="1660680"/>
            <a:ext cx="2875680" cy="1460520"/>
          </a:xfrm>
          <a:prstGeom prst="rect">
            <a:avLst/>
          </a:prstGeom>
          <a:ln>
            <a:noFill/>
          </a:ln>
        </p:spPr>
      </p:pic>
      <p:sp>
        <p:nvSpPr>
          <p:cNvPr id="246" name="Line 3"/>
          <p:cNvSpPr/>
          <p:nvPr/>
        </p:nvSpPr>
        <p:spPr>
          <a:xfrm>
            <a:off x="5120640" y="2286000"/>
            <a:ext cx="8229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"/>
          <p:cNvSpPr/>
          <p:nvPr/>
        </p:nvSpPr>
        <p:spPr>
          <a:xfrm>
            <a:off x="-19080" y="169092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(Kruspe et al. 2015)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Restriction: looses context: position of a syllable in a line (same duration)</a:t>
            </a:r>
            <a:endParaRPr/>
          </a:p>
        </p:txBody>
      </p:sp>
      <p:pic>
        <p:nvPicPr>
          <p:cNvPr id="248" name="" descr=""/>
          <p:cNvPicPr/>
          <p:nvPr/>
        </p:nvPicPr>
        <p:blipFill>
          <a:blip r:embed=""/>
          <a:stretch/>
        </p:blipFill>
        <p:spPr>
          <a:xfrm>
            <a:off x="1737360" y="1554480"/>
            <a:ext cx="1691280" cy="1712520"/>
          </a:xfrm>
          <a:prstGeom prst="rect">
            <a:avLst/>
          </a:prstGeom>
          <a:ln>
            <a:noFill/>
          </a:ln>
        </p:spPr>
      </p:pic>
      <p:sp>
        <p:nvSpPr>
          <p:cNvPr id="249" name="CustomShape 5"/>
          <p:cNvSpPr/>
          <p:nvPr/>
        </p:nvSpPr>
        <p:spPr>
          <a:xfrm>
            <a:off x="8321040" y="2011680"/>
            <a:ext cx="3045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" descr=""/>
          <p:cNvPicPr/>
          <p:nvPr/>
        </p:nvPicPr>
        <p:blipFill>
          <a:blip r:embed=""/>
          <a:stretch/>
        </p:blipFill>
        <p:spPr>
          <a:xfrm>
            <a:off x="1712520" y="1406880"/>
            <a:ext cx="1692000" cy="171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Jingju-specific principles</a:t>
            </a:r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7772400" y="691380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"/>
          <p:cNvSpPr/>
          <p:nvPr/>
        </p:nvSpPr>
        <p:spPr>
          <a:xfrm>
            <a:off x="8321040" y="2011680"/>
            <a:ext cx="3045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4"/>
          <p:cNvSpPr/>
          <p:nvPr/>
        </p:nvSpPr>
        <p:spPr>
          <a:xfrm>
            <a:off x="1005840" y="3108960"/>
            <a:ext cx="2806200" cy="15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玉堂春含悲泪忙往前进，</a:t>
            </a:r>
            <a:endParaRPr/>
          </a:p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想起了当年事好不伤情！</a:t>
            </a:r>
            <a:endParaRPr/>
          </a:p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每日里在院中缠头似锦，</a:t>
            </a:r>
            <a:endParaRPr/>
          </a:p>
          <a:p>
            <a:pPr>
              <a:lnSpc>
                <a:spcPct val="15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到如今只落得罪衣罪裙。</a:t>
            </a:r>
            <a:endParaRPr/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1532520" y="4846320"/>
            <a:ext cx="10078560" cy="1386000"/>
          </a:xfrm>
          <a:prstGeom prst="rect">
            <a:avLst/>
          </a:prstGeom>
          <a:ln>
            <a:noFill/>
          </a:ln>
        </p:spPr>
      </p:pic>
      <p:sp>
        <p:nvSpPr>
          <p:cNvPr id="256" name="CustomShape 5"/>
          <p:cNvSpPr/>
          <p:nvPr/>
        </p:nvSpPr>
        <p:spPr>
          <a:xfrm>
            <a:off x="504000" y="153288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Lyrics from poetry: divided into lines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Each line has 2 or 3 dou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Syllable duration rules</a:t>
            </a:r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7772400" y="691380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"/>
          <p:cNvSpPr/>
          <p:nvPr/>
        </p:nvSpPr>
        <p:spPr>
          <a:xfrm>
            <a:off x="8321040" y="2011680"/>
            <a:ext cx="3045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4"/>
          <p:cNvSpPr/>
          <p:nvPr/>
        </p:nvSpPr>
        <p:spPr>
          <a:xfrm>
            <a:off x="621000" y="3632760"/>
            <a:ext cx="9069840" cy="47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659160" y="1134720"/>
            <a:ext cx="10078560" cy="1386000"/>
          </a:xfrm>
          <a:prstGeom prst="rect">
            <a:avLst/>
          </a:prstGeom>
          <a:ln>
            <a:noFill/>
          </a:ln>
        </p:spPr>
      </p:pic>
      <p:sp>
        <p:nvSpPr>
          <p:cNvPr id="262" name="CustomShape 5"/>
          <p:cNvSpPr/>
          <p:nvPr/>
        </p:nvSpPr>
        <p:spPr>
          <a:xfrm>
            <a:off x="2264040" y="2424240"/>
            <a:ext cx="496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1/5</a:t>
            </a:r>
            <a:endParaRPr/>
          </a:p>
        </p:txBody>
      </p:sp>
      <p:sp>
        <p:nvSpPr>
          <p:cNvPr id="263" name="CustomShape 6"/>
          <p:cNvSpPr/>
          <p:nvPr/>
        </p:nvSpPr>
        <p:spPr>
          <a:xfrm>
            <a:off x="4001400" y="2424240"/>
            <a:ext cx="496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1/4</a:t>
            </a:r>
            <a:endParaRPr/>
          </a:p>
        </p:txBody>
      </p:sp>
      <p:sp>
        <p:nvSpPr>
          <p:cNvPr id="264" name="CustomShape 7"/>
          <p:cNvSpPr/>
          <p:nvPr/>
        </p:nvSpPr>
        <p:spPr>
          <a:xfrm>
            <a:off x="7110360" y="2424240"/>
            <a:ext cx="496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1/3</a:t>
            </a:r>
            <a:endParaRPr/>
          </a:p>
        </p:txBody>
      </p:sp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 rot="10800000">
            <a:off x="39956040" y="8530560"/>
            <a:ext cx="9805320" cy="134928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tretch/>
        </p:blipFill>
        <p:spPr>
          <a:xfrm>
            <a:off x="429840" y="4305600"/>
            <a:ext cx="9473760" cy="1638000"/>
          </a:xfrm>
          <a:prstGeom prst="rect">
            <a:avLst/>
          </a:prstGeom>
          <a:ln>
            <a:noFill/>
          </a:ln>
        </p:spPr>
      </p:pic>
      <p:sp>
        <p:nvSpPr>
          <p:cNvPr id="267" name="CustomShape 8"/>
          <p:cNvSpPr/>
          <p:nvPr/>
        </p:nvSpPr>
        <p:spPr>
          <a:xfrm>
            <a:off x="504000" y="153288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Assign syllables ratios from total line duration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Split into phoneme reference durations R_i</a:t>
            </a:r>
            <a:endParaRPr/>
          </a:p>
        </p:txBody>
      </p:sp>
      <p:sp>
        <p:nvSpPr>
          <p:cNvPr id="268" name="Line 9"/>
          <p:cNvSpPr/>
          <p:nvPr/>
        </p:nvSpPr>
        <p:spPr>
          <a:xfrm>
            <a:off x="4846320" y="3291840"/>
            <a:ext cx="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/>
          </a:p>
        </p:txBody>
      </p:sp>
      <p:sp>
        <p:nvSpPr>
          <p:cNvPr id="270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465560" y="1392840"/>
            <a:ext cx="7149600" cy="523188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1465560" y="1393200"/>
            <a:ext cx="7149600" cy="523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893960" y="1977480"/>
            <a:ext cx="6293160" cy="471996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504000" y="105264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 lvl="1" marL="743040" indent="-28296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 phonemes + silence: GMM with MFCCs </a:t>
            </a:r>
            <a:endParaRPr/>
          </a:p>
          <a:p>
            <a:pPr lvl="1" marL="743040" indent="-28296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Trained on annotated singing voice</a:t>
            </a:r>
            <a:endParaRPr/>
          </a:p>
        </p:txBody>
      </p:sp>
      <p:sp>
        <p:nvSpPr>
          <p:cNvPr id="275" name="CustomShape 2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Phoneme models</a:t>
            </a:r>
            <a:endParaRPr/>
          </a:p>
        </p:txBody>
      </p:sp>
      <p:sp>
        <p:nvSpPr>
          <p:cNvPr id="276" name="CustomShape 3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Phoneme models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/>
          </a:p>
        </p:txBody>
      </p:sp>
      <p:sp>
        <p:nvSpPr>
          <p:cNvPr id="279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465560" y="1392840"/>
            <a:ext cx="7149600" cy="523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12440" y="169092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 lvl="1" marL="743040" indent="-28296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282" name="CustomShape 2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Duration-explicit hidden Markov model</a:t>
            </a:r>
            <a:endParaRPr/>
          </a:p>
        </p:txBody>
      </p:sp>
      <p:sp>
        <p:nvSpPr>
          <p:cNvPr id="283" name="CustomShape 3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678240" y="406800"/>
            <a:ext cx="10078560" cy="1386000"/>
          </a:xfrm>
          <a:prstGeom prst="rect">
            <a:avLst/>
          </a:prstGeom>
          <a:ln>
            <a:noFill/>
          </a:ln>
        </p:spPr>
      </p:pic>
      <p:sp>
        <p:nvSpPr>
          <p:cNvPr id="285" name="Line 4"/>
          <p:cNvSpPr/>
          <p:nvPr/>
        </p:nvSpPr>
        <p:spPr>
          <a:xfrm>
            <a:off x="4480560" y="3291840"/>
            <a:ext cx="36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1463040" y="4480560"/>
            <a:ext cx="1644120" cy="109548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6583680" y="4572000"/>
            <a:ext cx="1735560" cy="1156320"/>
          </a:xfrm>
          <a:prstGeom prst="rect">
            <a:avLst/>
          </a:prstGeom>
          <a:ln>
            <a:noFill/>
          </a:ln>
        </p:spPr>
      </p:pic>
      <p:sp>
        <p:nvSpPr>
          <p:cNvPr id="288" name="CustomShape 5"/>
          <p:cNvSpPr/>
          <p:nvPr/>
        </p:nvSpPr>
        <p:spPr>
          <a:xfrm>
            <a:off x="4114800" y="4774320"/>
            <a:ext cx="20098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Duration-explicit hidden Markov model</a:t>
            </a:r>
            <a:endParaRPr/>
          </a:p>
        </p:txBody>
      </p:sp>
      <p:sp>
        <p:nvSpPr>
          <p:cNvPr id="290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"/>
          <p:cNvSpPr/>
          <p:nvPr/>
        </p:nvSpPr>
        <p:spPr>
          <a:xfrm>
            <a:off x="554040" y="26136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 stats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1628640"/>
            <a:ext cx="9069480" cy="48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504000" y="566640"/>
            <a:ext cx="90694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</a:t>
            </a:r>
            <a:endParaRPr/>
          </a:p>
        </p:txBody>
      </p:sp>
      <p:sp>
        <p:nvSpPr>
          <p:cNvPr id="205" name="CustomShape 3"/>
          <p:cNvSpPr/>
          <p:nvPr/>
        </p:nvSpPr>
        <p:spPr>
          <a:xfrm>
            <a:off x="7224120" y="6930360"/>
            <a:ext cx="234900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4"/>
          <p:cNvSpPr/>
          <p:nvPr/>
        </p:nvSpPr>
        <p:spPr>
          <a:xfrm>
            <a:off x="504000" y="153288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is lyrics-to-audio alignment? automatic matching between an audio recording and its lyrics: phrases/words/syllables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State-of-the-art approaches: </a:t>
            </a:r>
            <a:endParaRPr/>
          </a:p>
          <a:p>
            <a:pPr lvl="1" marL="864000" indent="-32148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l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(Fujihara, 2012):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Most work is on pop music with speech-adopted approach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2417040" y="2468880"/>
            <a:ext cx="6085800" cy="1441800"/>
          </a:xfrm>
          <a:prstGeom prst="rect">
            <a:avLst/>
          </a:prstGeom>
          <a:ln>
            <a:noFill/>
          </a:ln>
        </p:spPr>
      </p:pic>
      <p:graphicFrame>
        <p:nvGraphicFramePr>
          <p:cNvPr id="208" name="Table 5"/>
          <p:cNvGraphicFramePr/>
          <p:nvPr/>
        </p:nvGraphicFramePr>
        <p:xfrm>
          <a:off x="4289040" y="4155120"/>
          <a:ext cx="5075280" cy="127296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41832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methodology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training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evaluation</a:t>
                      </a:r>
                      <a:endParaRPr/>
                    </a:p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dataset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550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DejaVu Sans"/>
                        </a:rPr>
                        <a:t>phoneme recognizer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speech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English pop, Japanese pop, Cantonese pop</a:t>
                      </a:r>
                      <a:endParaRPr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3"/>
          <p:cNvSpPr/>
          <p:nvPr/>
        </p:nvSpPr>
        <p:spPr>
          <a:xfrm>
            <a:off x="554040" y="26136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Dataset stats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712440" y="169092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 lvl="1" marL="743040" indent="-28296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298" name="CustomShape 2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Evaluation</a:t>
            </a:r>
            <a:endParaRPr/>
          </a:p>
        </p:txBody>
      </p:sp>
      <p:sp>
        <p:nvSpPr>
          <p:cNvPr id="299" name="CustomShape 3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1280160" y="1064160"/>
            <a:ext cx="8502120" cy="557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712440" y="169092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 lvl="1" marL="743040" indent="-28296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302" name="CustomShape 2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Results</a:t>
            </a:r>
            <a:endParaRPr/>
          </a:p>
        </p:txBody>
      </p:sp>
      <p:sp>
        <p:nvSpPr>
          <p:cNvPr id="303" name="CustomShape 3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457200" y="1426320"/>
            <a:ext cx="8418960" cy="265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712440" y="169092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 lvl="1" marL="743040" indent="-28296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</a:t>
            </a:r>
            <a:endParaRPr/>
          </a:p>
        </p:txBody>
      </p:sp>
      <p:sp>
        <p:nvSpPr>
          <p:cNvPr id="307" name="CustomShape 3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155448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Unique singing style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Language: Mandarin + dialects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Different metrical patterns (</a:t>
            </a: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banshi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):  </a:t>
            </a:r>
            <a:endParaRPr/>
          </a:p>
          <a:p>
            <a:pPr lvl="1" marL="432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manban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(slow)</a:t>
            </a:r>
            <a:endParaRPr/>
          </a:p>
          <a:p>
            <a:pPr lvl="1" marL="432000" indent="-21492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i="1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kuaiban </a:t>
            </a: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(fast)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Different role types</a:t>
            </a:r>
            <a:endParaRPr/>
          </a:p>
          <a:p>
            <a:pPr lvl="1" marL="743040" indent="-28296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lvl="1" marL="743040" indent="-28296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210" name="CustomShape 2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is Beijing opera (a.k.a. Jingju)</a:t>
            </a:r>
            <a:endParaRPr/>
          </a:p>
        </p:txBody>
      </p:sp>
      <p:sp>
        <p:nvSpPr>
          <p:cNvPr id="211" name="CustomShape 3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5 Imagen" descr=""/>
          <p:cNvPicPr/>
          <p:nvPr/>
        </p:nvPicPr>
        <p:blipFill>
          <a:blip r:embed="rId1"/>
          <a:stretch/>
        </p:blipFill>
        <p:spPr>
          <a:xfrm>
            <a:off x="3474720" y="3017520"/>
            <a:ext cx="1332360" cy="3427560"/>
          </a:xfrm>
          <a:prstGeom prst="rect">
            <a:avLst/>
          </a:prstGeom>
          <a:ln>
            <a:noFill/>
          </a:ln>
        </p:spPr>
      </p:pic>
      <p:pic>
        <p:nvPicPr>
          <p:cNvPr id="213" name="7 Imagen" descr=""/>
          <p:cNvPicPr/>
          <p:nvPr/>
        </p:nvPicPr>
        <p:blipFill>
          <a:blip r:embed="rId2"/>
          <a:stretch/>
        </p:blipFill>
        <p:spPr>
          <a:xfrm>
            <a:off x="5669280" y="1344600"/>
            <a:ext cx="1706040" cy="5175000"/>
          </a:xfrm>
          <a:prstGeom prst="rect">
            <a:avLst/>
          </a:prstGeom>
          <a:ln>
            <a:noFill/>
          </a:ln>
        </p:spPr>
      </p:pic>
      <p:pic>
        <p:nvPicPr>
          <p:cNvPr id="214" name="6 Imagen" descr=""/>
          <p:cNvPicPr/>
          <p:nvPr/>
        </p:nvPicPr>
        <p:blipFill>
          <a:blip r:embed="rId3"/>
          <a:stretch/>
        </p:blipFill>
        <p:spPr>
          <a:xfrm>
            <a:off x="8138160" y="2926080"/>
            <a:ext cx="1905480" cy="355140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2926080" y="5212080"/>
            <a:ext cx="559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</a:t>
            </a:r>
            <a:endParaRPr/>
          </a:p>
        </p:txBody>
      </p:sp>
      <p:sp>
        <p:nvSpPr>
          <p:cNvPr id="216" name="CustomShape 5"/>
          <p:cNvSpPr/>
          <p:nvPr/>
        </p:nvSpPr>
        <p:spPr>
          <a:xfrm>
            <a:off x="4930920" y="5231520"/>
            <a:ext cx="1103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laosheng</a:t>
            </a:r>
            <a:endParaRPr/>
          </a:p>
        </p:txBody>
      </p:sp>
      <p:sp>
        <p:nvSpPr>
          <p:cNvPr id="217" name="CustomShape 6"/>
          <p:cNvSpPr/>
          <p:nvPr/>
        </p:nvSpPr>
        <p:spPr>
          <a:xfrm>
            <a:off x="7498080" y="5234400"/>
            <a:ext cx="5338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jing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5760720"/>
            <a:ext cx="374616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Average duration: 3.1 sec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Max duration: 8 sec</a:t>
            </a:r>
            <a:endParaRPr/>
          </a:p>
        </p:txBody>
      </p:sp>
      <p:sp>
        <p:nvSpPr>
          <p:cNvPr id="219" name="CustomShape 2"/>
          <p:cNvSpPr/>
          <p:nvPr/>
        </p:nvSpPr>
        <p:spPr>
          <a:xfrm>
            <a:off x="504000" y="566640"/>
            <a:ext cx="90694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excerpt from an aria</a:t>
            </a:r>
            <a:endParaRPr/>
          </a:p>
        </p:txBody>
      </p:sp>
      <p:sp>
        <p:nvSpPr>
          <p:cNvPr id="220" name="CustomShape 3"/>
          <p:cNvSpPr/>
          <p:nvPr/>
        </p:nvSpPr>
        <p:spPr>
          <a:xfrm>
            <a:off x="7224120" y="6930360"/>
            <a:ext cx="234900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566640"/>
            <a:ext cx="90694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excerpt from an aria: 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performance of baseline with phonetic recognizer</a:t>
            </a:r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7224120" y="6930360"/>
            <a:ext cx="234900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166760" y="1601280"/>
            <a:ext cx="7746840" cy="425052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274320" y="3749040"/>
            <a:ext cx="8320680" cy="25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Premature transition to next syllable for long syllables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  <a:p>
            <a:pPr lvl="1" marL="743040" indent="-28296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–"/>
            </a:pPr>
            <a:r>
              <a:rPr lang="en-US" sz="2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4000" y="1532880"/>
            <a:ext cx="906984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Why alignment?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 facilitate navigation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musicological studies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singing students and teachers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Why model durations?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Application of state-of-the-art phonetic recognizer: 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 satisfactory results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unaware of music-specific knowledge</a:t>
            </a:r>
            <a:endParaRPr/>
          </a:p>
          <a:p>
            <a:pPr marL="343080" indent="-340200">
              <a:lnSpc>
                <a:spcPct val="100000"/>
              </a:lnSpc>
              <a:buClr>
                <a:srgbClr val="bc0c2d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226" name="CustomShape 2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Motivation</a:t>
            </a:r>
            <a:endParaRPr/>
          </a:p>
        </p:txBody>
      </p:sp>
      <p:sp>
        <p:nvSpPr>
          <p:cNvPr id="227" name="CustomShape 3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465560" y="1315800"/>
            <a:ext cx="7149240" cy="523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/>
          </a:p>
        </p:txBody>
      </p:sp>
      <p:sp>
        <p:nvSpPr>
          <p:cNvPr id="232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465560" y="1283040"/>
            <a:ext cx="7149600" cy="523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566640"/>
            <a:ext cx="90698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200" spc="-1" strike="noStrike">
                <a:solidFill>
                  <a:srgbClr val="cb002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Approach Overview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7224120" y="6930360"/>
            <a:ext cx="234936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1465560" y="1392840"/>
            <a:ext cx="7149600" cy="523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Application>LibreOffice/5.0.1.2$MacOSX_X86_64 LibreOffice_project/81898c9f5c0d43f3473ba111d7b351050be20261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2016-06-13T10:22:41Z</dcterms:created>
  <dc:creator>Georgi Dzhambazov</dc:creator>
  <dc:language>en-US</dc:language>
  <cp:lastModifiedBy>Georgi Dzhambazov</cp:lastModifiedBy>
  <cp:lastPrinted>2016-06-13T18:53:03Z</cp:lastPrinted>
  <dcterms:modified xsi:type="dcterms:W3CDTF">2016-06-15T10:25:02Z</dcterms:modified>
  <cp:revision>89</cp:revision>
</cp:coreProperties>
</file>